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AAC9-1B98-5C6A-94C3-3EED04937D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CEBD9-7886-110D-8014-D7285D62D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77C9E-1632-FB60-37AC-0775DAE9D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F6533-F1D2-4A7E-EA80-65A86999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0142B-42EB-7F45-ECFB-E510DDAE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09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DF1D-0B54-14FA-2247-39E5731E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F6C15-3A62-42EA-382E-B3AE4068D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5C56F-B68D-2CD7-9E3A-410AB457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0460E-48B0-4AE0-DFBE-CCFC54AA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00A0-7D25-62D8-1385-E3324217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57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3B58D-E81F-E767-DF01-F4460CD90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8C54A-3795-0551-0A49-70F4193EB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55DBC-0A93-BE96-8750-EE539E54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C89D9-1C71-E193-D255-F97BE1ED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5BD96-AD7A-3F4D-23FF-227E8A1F5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2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5798-2B86-9431-3282-1BA9D950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BEDE-14F5-3EB0-6DB7-23954741C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F0D33-855A-58BD-DEB2-E3F14D977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C016F-7C2A-8489-25F4-64D2D22E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105FA-1CD0-9D36-8C89-170D49A1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5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E758-504A-7FE4-2D07-E87AD7B0D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E55EE-B46C-0700-B8E6-284283902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FAC76-8CB7-7724-B20F-D4CD4105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215CB-9910-7E16-6482-053FBED9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F0EDA-2505-72B2-BA59-BB5465E5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8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C6DA-E3BD-A62F-29F5-C5234FD1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BFB5A-9E51-4E3E-B99A-64F7933F7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7ACD2-C4FB-D90F-0DC9-444598906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99587-9866-977A-8792-5E1E439C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63B07-DF40-3821-714F-4116941C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18D41-3088-A53E-D596-678F1AF4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54AC2-0678-CD82-2064-0EC8DE01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DB83A-4A4D-0FD4-CE36-2495C77D9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55704-B083-D782-6E11-84DB4B9E0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9C4A5-937A-CDCD-F153-69146AC0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ADF914-98AA-6CC4-B5DE-953E56B3C1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1BD0B-B00F-6F58-AAA3-13AFD15F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4DA453-918D-69D3-05A8-415A6C32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3EC1DF-654A-5296-1DD0-5F45CF34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6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6DC47-4EE4-762C-BF93-B73944C6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7889A-8F76-028A-0605-65938AF0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EE29A-48FA-A320-CFE5-D1042E002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3901E-5F1B-A203-D74F-03E17834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9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4BA549-C94C-2FB0-369D-69ECE098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F0F3C-D552-50B7-6316-C552B832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5AB2B-F2D5-FCBB-A9E8-7870405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7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B70E-AC7D-5F28-768B-18C9CA88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1FAD-5503-E6DB-85F9-7879DA4AB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5020B-A134-1640-D17F-7D6E4493C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039CA-85AD-9A9B-DA9B-82B598F2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9A435-D9C8-AE1B-9ECA-0908FA38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8D7D3-2124-B7D1-7F6F-0D44B5FC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2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0C4A-279C-E8F7-FB91-6DE40E93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046BA-6EC0-A138-AF08-2504AD36D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4F83E-AAB3-8B07-DD62-F397F49ED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6C1DD-C516-F7DC-C1E4-89E2B4EC4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CE1D1-E164-3950-DE34-53F7BEB4B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73B5E-4761-493F-0159-10B98D10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5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FA0E1D-8235-664C-C7C4-81CFCE02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CB5F4-0F71-13CA-CBFC-CD17AE252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A7A14-2FBF-8D84-6BDD-AB8463CEB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D08A-3549-40CA-AE7C-2C9851B8EEC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26B58-1A26-F199-2E2F-6BDA05689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866CB-5672-BFF8-5F5B-01FF1ACC6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31263-BB5E-410D-B41E-18836633D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5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572E81-9E97-6AF5-85AC-40ADAD59FF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12C9C-67DA-FC90-1423-C9309012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942" y="0"/>
            <a:ext cx="6458804" cy="6458804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6CEA3-A8FF-E4EA-8CE0-8040D2CD9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6" y="1550156"/>
            <a:ext cx="4908648" cy="49086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A02886-6BC4-5437-DA5B-2D6A6075CA5C}"/>
              </a:ext>
            </a:extLst>
          </p:cNvPr>
          <p:cNvSpPr txBox="1"/>
          <p:nvPr/>
        </p:nvSpPr>
        <p:spPr>
          <a:xfrm>
            <a:off x="5186440" y="1797290"/>
            <a:ext cx="6438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Jost" pitchFamily="2" charset="0"/>
                <a:cs typeface="Times New Roman" panose="02020603050405020304" pitchFamily="18" charset="0"/>
              </a:rPr>
              <a:t>PRIVREDNI RAST I RAZVOJ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9FBE9-A1B4-9C6D-3BD2-8540512E3D4A}"/>
              </a:ext>
            </a:extLst>
          </p:cNvPr>
          <p:cNvSpPr txBox="1"/>
          <p:nvPr/>
        </p:nvSpPr>
        <p:spPr>
          <a:xfrm>
            <a:off x="5186440" y="2329321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 REPUBLICI SRBIJI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06F635-0AA4-42BD-A5C0-C7AA837116D3}"/>
              </a:ext>
            </a:extLst>
          </p:cNvPr>
          <p:cNvSpPr txBox="1"/>
          <p:nvPr/>
        </p:nvSpPr>
        <p:spPr>
          <a:xfrm>
            <a:off x="7629559" y="5000357"/>
            <a:ext cx="43717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Predmet: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Svjetska tržišta </a:t>
            </a:r>
          </a:p>
          <a:p>
            <a:pPr algn="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Mentor: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Prof. dr Siniša Kurteš </a:t>
            </a:r>
          </a:p>
          <a:p>
            <a:pPr algn="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Andrej Kasagić</a:t>
            </a:r>
          </a:p>
          <a:p>
            <a:pPr algn="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Indeks br.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83/21</a:t>
            </a:r>
          </a:p>
          <a:p>
            <a:pPr algn="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Odsjek: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Ekonomija i poslovno upravljanje </a:t>
            </a:r>
          </a:p>
          <a:p>
            <a:pPr algn="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Smjer: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Međunarodna ekonomija</a:t>
            </a:r>
          </a:p>
          <a:p>
            <a:pPr algn="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8EB3BF-15FF-DB10-C102-B5C96952DB66}"/>
              </a:ext>
            </a:extLst>
          </p:cNvPr>
          <p:cNvSpPr txBox="1"/>
          <p:nvPr/>
        </p:nvSpPr>
        <p:spPr>
          <a:xfrm>
            <a:off x="9636647" y="4768156"/>
            <a:ext cx="2364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Banja Luka, novembar 2025</a:t>
            </a:r>
          </a:p>
        </p:txBody>
      </p:sp>
    </p:spTree>
    <p:extLst>
      <p:ext uri="{BB962C8B-B14F-4D97-AF65-F5344CB8AC3E}">
        <p14:creationId xmlns:p14="http://schemas.microsoft.com/office/powerpoint/2010/main" val="363746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81B5-C513-1CE2-7FFE-6BBD7596E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D44406-839F-DBAC-F23E-C1D0FF0FC5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7C789-1E88-28BB-01AB-26BD2560D744}"/>
              </a:ext>
            </a:extLst>
          </p:cNvPr>
          <p:cNvSpPr txBox="1"/>
          <p:nvPr/>
        </p:nvSpPr>
        <p:spPr>
          <a:xfrm>
            <a:off x="2152869" y="2875002"/>
            <a:ext cx="78862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6600" b="1">
                <a:latin typeface="Times New Roman" panose="02020603050405020304" pitchFamily="18" charset="0"/>
                <a:cs typeface="Times New Roman" panose="02020603050405020304" pitchFamily="18" charset="0"/>
              </a:rPr>
              <a:t>HVALA NA PAŽNJI.</a:t>
            </a:r>
            <a:endParaRPr lang="en-US" sz="6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8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AB31C5-0BC0-4351-40DC-238108047E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B3F3CF-2EC7-8C4F-AEE0-5F67D153DA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569"/>
            <a:ext cx="12192000" cy="7311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67665-BE45-6B16-D21B-0F72EE271AA7}"/>
              </a:ext>
            </a:extLst>
          </p:cNvPr>
          <p:cNvSpPr txBox="1"/>
          <p:nvPr/>
        </p:nvSpPr>
        <p:spPr>
          <a:xfrm>
            <a:off x="190500" y="0"/>
            <a:ext cx="1834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UVOD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90176-65AF-C62C-1879-3B3F8E683015}"/>
              </a:ext>
            </a:extLst>
          </p:cNvPr>
          <p:cNvSpPr txBox="1"/>
          <p:nvPr/>
        </p:nvSpPr>
        <p:spPr>
          <a:xfrm>
            <a:off x="274721" y="876222"/>
            <a:ext cx="63667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Privredni rast predstavlja kvantitativno povećanje proizvodnje dobara i usluga, dok privredni razvoj obuhvata i kvalitativne promijene, uključujući tehnološki napredak, poboljšanje životnog standarda i unaprijeđenje društvene dobrobiti.</a:t>
            </a:r>
          </a:p>
          <a:p>
            <a:pPr algn="just"/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Republika Srbija se nalazi u procesu tranzicije ka tržišnoj ekonomiji, što otvara kako izazove, tako i mogućnosti za održivi razvoj.</a:t>
            </a:r>
          </a:p>
          <a:p>
            <a:pPr algn="just"/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Ovaj diplomski rad se fokusira na postignute makroekonomske rezultate, identifikaciju ključnih faktora koji pokreću rast i prepoznavanje prepreka koje mogu ograničiti održivi razvoj.</a:t>
            </a:r>
          </a:p>
        </p:txBody>
      </p:sp>
    </p:spTree>
    <p:extLst>
      <p:ext uri="{BB962C8B-B14F-4D97-AF65-F5344CB8AC3E}">
        <p14:creationId xmlns:p14="http://schemas.microsoft.com/office/powerpoint/2010/main" val="90393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B483-463E-0399-CEFD-9EE5CD02E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D6CBA1-08F9-BAED-D557-6FEBD4BA31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93EAB-5121-E851-AEE1-F13939F9A68A}"/>
              </a:ext>
            </a:extLst>
          </p:cNvPr>
          <p:cNvSpPr txBox="1"/>
          <p:nvPr/>
        </p:nvSpPr>
        <p:spPr>
          <a:xfrm>
            <a:off x="190500" y="0"/>
            <a:ext cx="91416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Ključni makroekonomski pokazatelji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7EC23-289D-09F9-E57A-0F794805BD7F}"/>
              </a:ext>
            </a:extLst>
          </p:cNvPr>
          <p:cNvSpPr txBox="1"/>
          <p:nvPr/>
        </p:nvSpPr>
        <p:spPr>
          <a:xfrm>
            <a:off x="190500" y="932606"/>
            <a:ext cx="54442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Prosečan rast BDP-a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oko 4% u poslednjih nekoliko Godina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Stopa nezaposlenosti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istorijski minimum ispod 9%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Inflacija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kontrolisana kroz politiku inflacionog ciljanja Narodne banke Srbije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Spoljnotrgovinski bilans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deficit, ali kontinuirani rast izvoza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Fiskalna politika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fokus na stabilizaciji budžeta i podsticanju investicija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D98BEA-279A-49F9-ACFC-5CC784AE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43" y="3429000"/>
            <a:ext cx="6384758" cy="327343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ABCD3B-1181-6E35-B080-73E8CA02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852" y="799980"/>
            <a:ext cx="4946349" cy="2473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311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EAE22-3660-4BF3-2876-A95FC2549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433E3-2073-AA99-DE85-3A65D832AD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9C18D-D18E-98D0-C119-2A5A23A4C359}"/>
              </a:ext>
            </a:extLst>
          </p:cNvPr>
          <p:cNvSpPr txBox="1"/>
          <p:nvPr/>
        </p:nvSpPr>
        <p:spPr>
          <a:xfrm>
            <a:off x="190500" y="932606"/>
            <a:ext cx="55124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Usluge: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dominantan sektor, više od 60% u BDP-u</a:t>
            </a: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Industrija: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oko 25% BDP-a, sa jakim performansama u automobilskom i prehrambenom sektoru</a:t>
            </a: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Poljoprivreda: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strateški značaj, učešće 6% u BDP-u</a:t>
            </a: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MSP: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mala i srednja preduzeća čine 99% svih privrednih subjekata, ključna za zapošljavanje i inovacije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6F0EC-6E5C-B77A-2382-0EDA68AF7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141" y="769441"/>
            <a:ext cx="4302050" cy="5799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4D72FB-BEB4-AA10-C063-8E866D1D3380}"/>
              </a:ext>
            </a:extLst>
          </p:cNvPr>
          <p:cNvSpPr txBox="1"/>
          <p:nvPr/>
        </p:nvSpPr>
        <p:spPr>
          <a:xfrm>
            <a:off x="190500" y="0"/>
            <a:ext cx="72581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Sektorska struktura privrede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8EB08-2D2D-9EEA-F3F8-D341BF453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3669341"/>
            <a:ext cx="4037355" cy="30240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2C1E50-9C2E-8C48-94A1-86552FCA8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54541" y="4517100"/>
            <a:ext cx="4956922" cy="225858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54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DA8B3-16D6-9113-F929-4EA5A20E9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7CEA21-B3F8-9A10-CB6D-990BF9CD30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313F0-D2A8-BF83-37F3-90D56F5A9470}"/>
              </a:ext>
            </a:extLst>
          </p:cNvPr>
          <p:cNvSpPr txBox="1"/>
          <p:nvPr/>
        </p:nvSpPr>
        <p:spPr>
          <a:xfrm>
            <a:off x="190500" y="843677"/>
            <a:ext cx="41288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FDI ključni pokretač privrednog rasta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Glavni investitori: EU, Kina, UAE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Najznačajnija ulaganja: automobilizam, IT sektor, energetika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Izazovi: prevelika zavisnost od državnih podsticaja, rizik od kapitalne koncentracije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312EE-D5D0-E5AD-BD6B-D29B7561BB3D}"/>
              </a:ext>
            </a:extLst>
          </p:cNvPr>
          <p:cNvSpPr txBox="1"/>
          <p:nvPr/>
        </p:nvSpPr>
        <p:spPr>
          <a:xfrm>
            <a:off x="190500" y="0"/>
            <a:ext cx="7992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Strane direktne investicije (FDI)</a:t>
            </a:r>
          </a:p>
        </p:txBody>
      </p:sp>
      <p:pic>
        <p:nvPicPr>
          <p:cNvPr id="2058" name="Picture 10" descr="Infographic: V4 + Serbia and Chinese Investment - CEIAS">
            <a:extLst>
              <a:ext uri="{FF2B5EF4-FFF2-40B4-BE49-F238E27FC236}">
                <a16:creationId xmlns:a16="http://schemas.microsoft.com/office/drawing/2014/main" id="{CE3BF9DF-41FC-F0E9-5F83-811F5F13C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578" y="876748"/>
            <a:ext cx="7056922" cy="475623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A8F4B77-777E-8755-EF30-F413B37B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8090" y="3590034"/>
            <a:ext cx="4257521" cy="29802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w Did China Become the Largest Investor in Serbia? – chinaobservers">
            <a:extLst>
              <a:ext uri="{FF2B5EF4-FFF2-40B4-BE49-F238E27FC236}">
                <a16:creationId xmlns:a16="http://schemas.microsoft.com/office/drawing/2014/main" id="{6DD1D24D-0811-68C9-F451-EFB78FE6B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25" y="4523173"/>
            <a:ext cx="5001565" cy="21784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68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5D1B1-B3C4-ED06-DB19-858682E47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73858-1E63-2ABA-1F1F-9BDCC5EF1B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AB02-8226-8C35-DC8F-FC763332643F}"/>
              </a:ext>
            </a:extLst>
          </p:cNvPr>
          <p:cNvSpPr txBox="1"/>
          <p:nvPr/>
        </p:nvSpPr>
        <p:spPr>
          <a:xfrm>
            <a:off x="190500" y="843677"/>
            <a:ext cx="10746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Saobraćajna infrastruktura -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razvoj puteva, željeznica i aerodroma podstiče povezivanje i rast izvoza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Regionalna nerazvijenost -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koncentracija investicija u Beogradu, dok manje razvijeni regioni zaostaju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Digitalna infrastruktura -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širenje internet mreža i digitalnih servisa ključ za modernizaciju ekonomije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B50BD-7416-2DEA-295A-A0619B856EBB}"/>
              </a:ext>
            </a:extLst>
          </p:cNvPr>
          <p:cNvSpPr txBox="1"/>
          <p:nvPr/>
        </p:nvSpPr>
        <p:spPr>
          <a:xfrm>
            <a:off x="190500" y="0"/>
            <a:ext cx="8497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Infrastrukturni i regionalni razvoj</a:t>
            </a:r>
          </a:p>
        </p:txBody>
      </p:sp>
      <p:pic>
        <p:nvPicPr>
          <p:cNvPr id="4098" name="Picture 2" descr="BalkanEngineer - Serbia and China sign two deals for road infrastructure  development in the Balkan country">
            <a:extLst>
              <a:ext uri="{FF2B5EF4-FFF2-40B4-BE49-F238E27FC236}">
                <a16:creationId xmlns:a16="http://schemas.microsoft.com/office/drawing/2014/main" id="{B06ED239-69F6-A28D-4F06-BD0B13E1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1243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še od 94 miliona putnika na beogradskom aerodromu">
            <a:extLst>
              <a:ext uri="{FF2B5EF4-FFF2-40B4-BE49-F238E27FC236}">
                <a16:creationId xmlns:a16="http://schemas.microsoft.com/office/drawing/2014/main" id="{7935FE35-0CFA-F5FB-12D3-F12AF8CD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4495487"/>
            <a:ext cx="3599446" cy="2399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oko – Fabian's website">
            <a:extLst>
              <a:ext uri="{FF2B5EF4-FFF2-40B4-BE49-F238E27FC236}">
                <a16:creationId xmlns:a16="http://schemas.microsoft.com/office/drawing/2014/main" id="{FBBE5DFF-AAF8-CA61-EBD4-BD5A7EDD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953713"/>
            <a:ext cx="3599447" cy="2400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57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8F328-FB7D-A92D-72A3-741C012C5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7B5479-F712-BC27-CCE1-F11B889524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371F5-F3B1-AF9C-5250-64DBB6E0458F}"/>
              </a:ext>
            </a:extLst>
          </p:cNvPr>
          <p:cNvSpPr txBox="1"/>
          <p:nvPr/>
        </p:nvSpPr>
        <p:spPr>
          <a:xfrm>
            <a:off x="190500" y="843677"/>
            <a:ext cx="5290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Niska produktivnost i zavisnost od stranih investicija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Odliv kvalifikovane radne snage i starenje stanovništva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Siva ekonomija i korupcija utiču na poslovni ambijent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Nedovoljna diverzifikacija privrede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6280B-47E6-BAD6-9D99-4D17C69C7A26}"/>
              </a:ext>
            </a:extLst>
          </p:cNvPr>
          <p:cNvSpPr txBox="1"/>
          <p:nvPr/>
        </p:nvSpPr>
        <p:spPr>
          <a:xfrm>
            <a:off x="190500" y="0"/>
            <a:ext cx="5575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Glavni izazovi razvoja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16309-9535-A614-A333-6F753E448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79" y="1311442"/>
            <a:ext cx="5342021" cy="53420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7EC95D-316E-7311-82F2-794284D0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3136083"/>
            <a:ext cx="6041858" cy="32982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32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43106-806C-9786-9DF9-C26937F2E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4F329C-0878-F1AC-F184-11F973989D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FCBD8-78B3-A026-3746-AA2B3C84B80A}"/>
              </a:ext>
            </a:extLst>
          </p:cNvPr>
          <p:cNvSpPr txBox="1"/>
          <p:nvPr/>
        </p:nvSpPr>
        <p:spPr>
          <a:xfrm>
            <a:off x="190500" y="769441"/>
            <a:ext cx="5905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Proces evropskih integracija: okvir za reforme i harmonizaciju politika</a:t>
            </a: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Digitalizacija: podizanje produktivnosti i razvoj IT sektora</a:t>
            </a: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Zelena tranzicija: ulaganja u obnovljive izvore energije i održivi razvoj</a:t>
            </a: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Obrazovanje i inovacije: ključ za konkurentnost i dugoročni rast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F6DEF-DFFA-38D1-4284-50F79EA32668}"/>
              </a:ext>
            </a:extLst>
          </p:cNvPr>
          <p:cNvSpPr txBox="1"/>
          <p:nvPr/>
        </p:nvSpPr>
        <p:spPr>
          <a:xfrm>
            <a:off x="190500" y="0"/>
            <a:ext cx="4961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Perspektive razvoja</a:t>
            </a:r>
          </a:p>
        </p:txBody>
      </p:sp>
      <p:pic>
        <p:nvPicPr>
          <p:cNvPr id="6146" name="Picture 2" descr="A decisive year for the EU’s re-engagement with the Western Balkans - CEPS">
            <a:extLst>
              <a:ext uri="{FF2B5EF4-FFF2-40B4-BE49-F238E27FC236}">
                <a16:creationId xmlns:a16="http://schemas.microsoft.com/office/drawing/2014/main" id="{0874140A-10BA-AEB0-4C2A-EB2638A4E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312" y="316203"/>
            <a:ext cx="4751972" cy="31679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31A2654-A031-9FA4-A38B-5DAA7FD4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759661"/>
            <a:ext cx="5199647" cy="2970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1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70E8B-A0A3-8474-6FDC-51363B130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48B472-BA36-8391-23BF-8B5C33684D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87C36-F758-2F8D-7836-9AA26F3E5BFE}"/>
              </a:ext>
            </a:extLst>
          </p:cNvPr>
          <p:cNvSpPr txBox="1"/>
          <p:nvPr/>
        </p:nvSpPr>
        <p:spPr>
          <a:xfrm>
            <a:off x="190500" y="1690062"/>
            <a:ext cx="776237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Republika Srbija je u poslednjih nekoliko godina ostvarila značajnu makroekonomsku stabilnost, uz kontinuirani rast BDP-a i povećanje atraktivnosti za strane investicije. Ipak, za postizanje dugoročnog i održivog razvoja neophodno je intenzivnije rešavanje strukturnih izazova, uključujući nisku produktivnost i regionalne nejednakosti koje ograničavaju ravnomeran ekonomski napredak.</a:t>
            </a:r>
            <a:endParaRPr lang="sr-Latn-B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Poseban fokus treba staviti na digitalnu i zelenu tranziciju, kroz uvođenje savremenih tehnologija u industriju, unapređenje IT sektora i ulaganja u obnovljive izvore energije, što će povećati konkurentnost i doprineti smanjenju negativnog uticaja na životnu sredinu.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20C91B-1D7F-23DB-31C8-C4D840D87871}"/>
              </a:ext>
            </a:extLst>
          </p:cNvPr>
          <p:cNvSpPr txBox="1"/>
          <p:nvPr/>
        </p:nvSpPr>
        <p:spPr>
          <a:xfrm>
            <a:off x="190500" y="496406"/>
            <a:ext cx="3727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ZAKLJU</a:t>
            </a:r>
            <a:r>
              <a:rPr lang="sr-Latn-BA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ČAK</a:t>
            </a:r>
            <a:endParaRPr lang="en-US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54813-A392-1405-34CA-AD94E063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69" y="-3019927"/>
            <a:ext cx="7146311" cy="1237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22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479</Words>
  <Application>Microsoft Office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ipdeveloper2001@gmail.com</dc:creator>
  <cp:lastModifiedBy>ipdeveloper2001@gmail.com</cp:lastModifiedBy>
  <cp:revision>3</cp:revision>
  <dcterms:created xsi:type="dcterms:W3CDTF">2025-11-10T17:43:32Z</dcterms:created>
  <dcterms:modified xsi:type="dcterms:W3CDTF">2025-11-12T17:10:01Z</dcterms:modified>
</cp:coreProperties>
</file>